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Nuni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unito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italic.fntdata"/><Relationship Id="rId21" Type="http://schemas.openxmlformats.org/officeDocument/2006/relationships/slide" Target="slides/slide16.xml"/><Relationship Id="rId43" Type="http://schemas.openxmlformats.org/officeDocument/2006/relationships/font" Target="fonts/Nuni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Nuni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1e8d0521b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91e8d0521b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1e8d0521b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1e8d0521b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1e8d0521b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1e8d0521b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1e8d0521b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1e8d0521b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1e8d0521b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91e8d0521b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1e8d0521b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1e8d0521b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1e8d0521b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1e8d0521b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91e8d0521b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91e8d0521b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91e8d0521b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91e8d0521b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1e8d0521b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1e8d0521b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1e8d0521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1e8d0521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91e8d0521b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91e8d0521b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fba8a6e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fba8a6e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fba8a6e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fba8a6e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1e8d0521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1e8d0521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1e8d0521b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91e8d0521b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91e8d0521b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91e8d0521b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1e8d0521b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91e8d0521b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1e8d0521b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1e8d0521b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fba8a6e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fba8a6e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fba8a6e1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fba8a6e1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91e1c0da6a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91e1c0da6a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fba8a6e1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fba8a6e1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8fba8a6e1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8fba8a6e1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fba8a6e1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fba8a6e1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fba8a6e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fba8a6e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fba8a6e1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fba8a6e1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fba8a6e1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fba8a6e1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06eba465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06eba465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91e8d0521b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91e8d0521b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1e8d0521b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1e8d0521b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1e8d0521b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1e8d0521b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1e8d0521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1e8d0521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1e8d0521b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1e8d0521b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91e8d0521b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91e8d0521b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ocs.google.com/spreadsheets/d/10Cs650zS4pvynx-Q8FOIPX7BYQrnPZZ2RE9I4yohko4/edit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ocs.google.com/spreadsheets/d/1_455-BCWxhunOtMiyDPOnsw8TxOlPhfVOQcYmzBnUj4/edit?usp=sharing" TargetMode="External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cs.google.com/spreadsheets/d/1_455-BCWxhunOtMiyDPOnsw8TxOlPhfVOQcYmzBnUj4/edit#gid=686019904" TargetMode="External"/><Relationship Id="rId4" Type="http://schemas.openxmlformats.org/officeDocument/2006/relationships/hyperlink" Target="https://docs.google.com/spreadsheets/d/1_455-BCWxhunOtMiyDPOnsw8TxOlPhfVOQcYmzBnUj4/edit#gid=686019904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9Tox9LTJf8vVK9-FW-36SPiElDAn_2Gn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EFD5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1189650"/>
            <a:ext cx="8520600" cy="11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latin typeface="Times New Roman"/>
                <a:ea typeface="Times New Roman"/>
                <a:cs typeface="Times New Roman"/>
                <a:sym typeface="Times New Roman"/>
              </a:rPr>
              <a:t>Negative Binomial Regression 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latin typeface="Times New Roman"/>
                <a:ea typeface="Times New Roman"/>
                <a:cs typeface="Times New Roman"/>
                <a:sym typeface="Times New Roman"/>
              </a:rPr>
              <a:t>of 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900">
                <a:latin typeface="Times New Roman"/>
                <a:ea typeface="Times New Roman"/>
                <a:cs typeface="Times New Roman"/>
                <a:sym typeface="Times New Roman"/>
              </a:rPr>
              <a:t>Farmers Markets Occurrences</a:t>
            </a:r>
            <a:endParaRPr sz="3000"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2698125"/>
            <a:ext cx="8520600" cy="19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Self-Directed Study by Michiel Besseling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Master’s Capstone Project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Western Governors University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July 2020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53813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Gathering, Cleaning, and Preparation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7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final data set included 3,114 rows (counties) and 121 variables.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population is the lower 48 states, Hawaii, and DC.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The response variable is the number of farmers markets per county.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116 farmers markets were dropped (either outside the population, or unable to match to a county)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 total of 8,688 farmers markets are </a:t>
            </a:r>
            <a:r>
              <a:rPr lang="en" sz="1400"/>
              <a:t>represented in the final data set.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283475" y="215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Exploration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812" y="783775"/>
            <a:ext cx="6434374" cy="39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238" y="226500"/>
            <a:ext cx="7603525" cy="46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4" name="Google Shape;204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87" y="234013"/>
            <a:ext cx="7579226" cy="46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25" y="213925"/>
            <a:ext cx="7644325" cy="471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850" y="223813"/>
            <a:ext cx="7612301" cy="4695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Exploration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819150" y="1718200"/>
            <a:ext cx="7505700" cy="27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PCA was used to discover the relationships between individuals and variables. 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PCA dimensions (like on the x and y axes) explain variation in the data.  The dimensions can be explained by the contribution of each variable or individual.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 PCA biplot graphs individuals and variables on the same variables.  Individuals and/or variables that are near each other share similar characteristics with respect to those two dimensions.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288" y="211100"/>
            <a:ext cx="7653425" cy="472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75" y="227323"/>
            <a:ext cx="7600851" cy="468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Lastly </a:t>
            </a:r>
            <a:r>
              <a:rPr lang="en"/>
              <a:t>hierarchical</a:t>
            </a:r>
            <a:r>
              <a:rPr lang="en"/>
              <a:t> clustering is used to group counties into 7 clusters based on similar </a:t>
            </a:r>
            <a:r>
              <a:rPr lang="en"/>
              <a:t>characteristics.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link to the list of variables strongly correlated is here:	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https://docs.google.com/spreadsheets/d/10Cs650zS4pvynx-Q8FOIPX7BYQrnPZZ2RE9I4yohko4/edit?usp=sharing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Clusters are generalized on next slide.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33225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Farmers markets have been on the rise since the beginning of the 21st century.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Research shows farmers markets benefit farmers and consumers alike (Rodriguez et al 2019).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Farmers benefit by increasing sales and </a:t>
            </a:r>
            <a:r>
              <a:rPr lang="en"/>
              <a:t>establishing</a:t>
            </a:r>
            <a:r>
              <a:rPr lang="en"/>
              <a:t> relationships with the community.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•  Consumers benefit by having access to healthy foods and by socializing.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Exploration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 txBox="1"/>
          <p:nvPr>
            <p:ph idx="1" type="body"/>
          </p:nvPr>
        </p:nvSpPr>
        <p:spPr>
          <a:xfrm>
            <a:off x="819150" y="1618425"/>
            <a:ext cx="7505700" cy="28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1:  older, retired, higher in elevation, Libertarians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2:  White, change in Republican votes, lower education levels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3: educated, multicultural, higher education levels, Green Party, younger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4:  young, Hispanic, large agriculture, lower education levels, farming jobs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5:  warm, Republican, low public health levels,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Cluster 6:  large populations, renters, Democrats, higher crime levels, multicultural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Cluster 7:  African-American, low public health levels, warm, low education levels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838" y="212088"/>
            <a:ext cx="7650325" cy="47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275" y="213575"/>
            <a:ext cx="7645449" cy="47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Selection</a:t>
            </a:r>
            <a:endParaRPr b="1"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response variable, number of farmers market per county, is a count variable, ranging from 0 to 128.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Poisson, negative binomial, and zero-inflated negative binomial models using a variety of combination of variables were tested and evaluated.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Model Selection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final model was selected on the basis that: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1. it represented factors that prior researched deemed significant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2. it reduced the AIC of the model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3. it met model assumptions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4. all remaining variables were statistically significant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	5. it had the fewest number of variables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Model Selection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model contained the following variables: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population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Green Party 2016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earnings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age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Renter occupied household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physical health days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Graduate degree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Selection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8"/>
          <p:cNvSpPr txBox="1"/>
          <p:nvPr>
            <p:ph idx="1" type="body"/>
          </p:nvPr>
        </p:nvSpPr>
        <p:spPr>
          <a:xfrm>
            <a:off x="819150" y="1800200"/>
            <a:ext cx="7505700" cy="26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Farmers markets are positively correlated with: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Total population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Green Party 2016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Renter occupied household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Temperature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Graduate degree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 negatively correlated with: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Median age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Poor physical health days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WARNING: no causal evidence!!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/>
          <p:nvPr>
            <p:ph type="title"/>
          </p:nvPr>
        </p:nvSpPr>
        <p:spPr>
          <a:xfrm>
            <a:off x="231650" y="213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Model Selection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163" y="729499"/>
            <a:ext cx="6541676" cy="4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Findings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link </a:t>
            </a:r>
            <a:r>
              <a:rPr lang="en"/>
              <a:t>to the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complete predictions 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025" y="-76775"/>
            <a:ext cx="5467275" cy="546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154475" y="239775"/>
            <a:ext cx="88095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#2: Arapahoe County, CO: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only 4 farmers markets. Population: 558k,  politically liberal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49" y="870975"/>
            <a:ext cx="8701949" cy="40259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8625"/>
            <a:ext cx="9144000" cy="564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>
            <p:ph type="title"/>
          </p:nvPr>
        </p:nvSpPr>
        <p:spPr>
          <a:xfrm>
            <a:off x="200950" y="215025"/>
            <a:ext cx="8771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#11: Kanawha County, WV: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only 1 farmers market.  Population: 192k, Green Party </a:t>
            </a:r>
            <a:endParaRPr/>
          </a:p>
        </p:txBody>
      </p:sp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25" y="1027325"/>
            <a:ext cx="8771452" cy="39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3"/>
          <p:cNvSpPr txBox="1"/>
          <p:nvPr>
            <p:ph type="title"/>
          </p:nvPr>
        </p:nvSpPr>
        <p:spPr>
          <a:xfrm>
            <a:off x="213325" y="215025"/>
            <a:ext cx="8738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#23: Union County, NJ: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6 farmers market, expect 13. Population: 529k, high Graduate deg. 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3"/>
          <p:cNvSpPr txBox="1"/>
          <p:nvPr>
            <p:ph idx="1" type="body"/>
          </p:nvPr>
        </p:nvSpPr>
        <p:spPr>
          <a:xfrm>
            <a:off x="1091175" y="20896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25" y="778950"/>
            <a:ext cx="8577600" cy="404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213325" y="215025"/>
            <a:ext cx="87384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#30: Weber County, UT: </a:t>
            </a: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 farmers market, expect 5. Population: 226k, “average” profile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 txBox="1"/>
          <p:nvPr>
            <p:ph idx="1" type="body"/>
          </p:nvPr>
        </p:nvSpPr>
        <p:spPr>
          <a:xfrm>
            <a:off x="1091175" y="20896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25" y="883650"/>
            <a:ext cx="8738399" cy="393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endParaRPr b="1"/>
          </a:p>
        </p:txBody>
      </p:sp>
      <p:sp>
        <p:nvSpPr>
          <p:cNvPr id="337" name="Google Shape;337;p4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is an observational study, so there is no evidence of causation.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is not definitive– investigate candidates!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will miss neighboring counties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does not consider the weekly occurrences of farmers markets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Model is based on present conditions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biases in the distribution of farmers market will be captured by the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Example: poor health metric negatively correlated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might be an opportunity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Proposed Actions</a:t>
            </a:r>
            <a:endParaRPr b="1"/>
          </a:p>
        </p:txBody>
      </p:sp>
      <p:sp>
        <p:nvSpPr>
          <p:cNvPr id="343" name="Google Shape;343;p4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someone were interested in opening a new farmers market without a location in mind: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Use the “</a:t>
            </a:r>
            <a:r>
              <a:rPr lang="en" u="sng">
                <a:solidFill>
                  <a:schemeClr val="hlink"/>
                </a:solidFill>
                <a:hlinkClick r:id="rId3"/>
              </a:rPr>
              <a:t>FarmersMarketPredictions.csv</a:t>
            </a:r>
            <a:r>
              <a:rPr lang="en"/>
              <a:t>” table for best candidates (ranked).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If someone were interested in opening a new farmers market with a location already in mind: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Look up the county in the “</a:t>
            </a:r>
            <a:r>
              <a:rPr lang="en" u="sng">
                <a:solidFill>
                  <a:schemeClr val="hlink"/>
                </a:solidFill>
                <a:hlinkClick r:id="rId4"/>
              </a:rPr>
              <a:t>FarmersMarketPredictions.csv</a:t>
            </a:r>
            <a:r>
              <a:rPr lang="en"/>
              <a:t>” table to compare observed (Freq) and expected (ExpectedFreq).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Expected Benefits</a:t>
            </a:r>
            <a:endParaRPr b="1"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Potential markets have been </a:t>
            </a:r>
            <a:r>
              <a:rPr lang="en"/>
              <a:t>identified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The model is flexible and can include and/or evaluate different factors if needed.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The county level </a:t>
            </a:r>
            <a:r>
              <a:rPr lang="en"/>
              <a:t>statistics</a:t>
            </a:r>
            <a:r>
              <a:rPr lang="en"/>
              <a:t> and this methodology can be used to be evaluate the frequency of other variables beside farmers markets.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•  Farmers markets are positive for the </a:t>
            </a:r>
            <a:r>
              <a:rPr lang="en"/>
              <a:t>communities</a:t>
            </a:r>
            <a:r>
              <a:rPr lang="en"/>
              <a:t> they support.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55" name="Google Shape;355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McCarthy, R. (2010). </a:t>
            </a:r>
            <a:r>
              <a:rPr i="1"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Evaluating the Social, Financial and Human Capital Impacts of Farmers   Markets: 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Market Umbrella. 1:10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Motivation</a:t>
            </a:r>
            <a:endParaRPr b="1"/>
          </a:p>
        </p:txBody>
      </p:sp>
      <p:sp>
        <p:nvSpPr>
          <p:cNvPr id="148" name="Google Shape;148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farmers markets equally distributed across the US?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Given the current trends, are there regions that are underserved by farmers markets?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an </a:t>
            </a:r>
            <a:r>
              <a:rPr lang="en"/>
              <a:t>entrepreneur</a:t>
            </a:r>
            <a:r>
              <a:rPr lang="en"/>
              <a:t> is looking to start a farmers market with no location in mind, how can s/he identify the top counties underserved by farmers markets?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an entrepreneur is looking to start a farmers market with a location in mind, how saturated is the county?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</a:t>
            </a:r>
            <a:endParaRPr b="1"/>
          </a:p>
        </p:txBody>
      </p:sp>
      <p:sp>
        <p:nvSpPr>
          <p:cNvPr id="154" name="Google Shape;154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Given a multivariate profile of a given county, how many farmers markets would one expect in that county?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Given a multivariate profile of a given county, how many farmers markets would one expect in that county?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 of Presentation</a:t>
            </a:r>
            <a:endParaRPr b="1"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819150" y="1662775"/>
            <a:ext cx="7505700" cy="27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 Data Gathering, Cleaning, and Preparation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Data Exploration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Model </a:t>
            </a:r>
            <a:r>
              <a:rPr lang="en"/>
              <a:t>Building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Findings and Insights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Limitations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Proposed actions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•  Expected Benefits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Gathering, Cleaning, and Preparation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6" name="Google Shape;166;p19"/>
          <p:cNvSpPr txBox="1"/>
          <p:nvPr>
            <p:ph idx="1" type="body"/>
          </p:nvPr>
        </p:nvSpPr>
        <p:spPr>
          <a:xfrm>
            <a:off x="819150" y="2117250"/>
            <a:ext cx="7505700" cy="2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Initial </a:t>
            </a:r>
            <a:r>
              <a:rPr b="1" lang="en" sz="1500"/>
              <a:t>Data Set:</a:t>
            </a:r>
            <a:r>
              <a:rPr lang="en" sz="1500"/>
              <a:t> All 8,804 farmers markets registered with the USDA.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500"/>
              <a:t>Goal:</a:t>
            </a:r>
            <a:r>
              <a:rPr lang="en" sz="1500"/>
              <a:t>  Determine the number of farmers </a:t>
            </a:r>
            <a:r>
              <a:rPr lang="en" sz="1500"/>
              <a:t>markets</a:t>
            </a:r>
            <a:r>
              <a:rPr lang="en" sz="1500"/>
              <a:t> per county and match that with a multitude of county level statistics.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819150" y="6239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Gathering, Cleaning, and Preparation</a:t>
            </a:r>
            <a:endParaRPr/>
          </a:p>
        </p:txBody>
      </p:sp>
      <p:sp>
        <p:nvSpPr>
          <p:cNvPr id="172" name="Google Shape;172;p20"/>
          <p:cNvSpPr txBox="1"/>
          <p:nvPr>
            <p:ph idx="1" type="body"/>
          </p:nvPr>
        </p:nvSpPr>
        <p:spPr>
          <a:xfrm>
            <a:off x="819150" y="1840125"/>
            <a:ext cx="7694100" cy="31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was gathered from the 2010 US Census, 2018 US Department of Agriculture, and 2008, 2012, and 2016 presidential election data.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variables (far too many too list) include the following topics: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total population			•  job types				•  median income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age distribution			•  presidential elections		•  public health metrics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agriculture sales			•  family metrics			•  weather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ethnic makeup			•  levels of education		•  geography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•  crime rates				•  housing data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Data Gathering, Cleaning, and Preparation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Link to cleaned data:</a:t>
            </a:r>
            <a:endParaRPr sz="15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https://drive.google.com/file/d/19Tox9LTJf8vVK9-FW-36SPiElDAn_2Gn/view?usp=sharing</a:t>
            </a:r>
            <a:endParaRPr sz="1400"/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100"/>
              <a:t> </a:t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